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League Spartan"/>
      <p:regular r:id="rId28"/>
      <p:bold r:id="rId29"/>
    </p:embeddedFont>
    <p:embeddedFont>
      <p:font typeface="Arim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4" roundtripDataSignature="AMtx7mjnPOhzJupN5HbjPRxBIUlAUcRq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eagueSpartan-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eagueSpartan-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mo-bold.fntdata"/><Relationship Id="rId30" Type="http://schemas.openxmlformats.org/officeDocument/2006/relationships/font" Target="fonts/Arimo-regular.fntdata"/><Relationship Id="rId11" Type="http://schemas.openxmlformats.org/officeDocument/2006/relationships/slide" Target="slides/slide6.xml"/><Relationship Id="rId33" Type="http://schemas.openxmlformats.org/officeDocument/2006/relationships/font" Target="fonts/Arimo-boldItalic.fntdata"/><Relationship Id="rId10" Type="http://schemas.openxmlformats.org/officeDocument/2006/relationships/slide" Target="slides/slide5.xml"/><Relationship Id="rId32" Type="http://schemas.openxmlformats.org/officeDocument/2006/relationships/font" Target="fonts/Arimo-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fccfadf8ae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fccfadf8a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fccfadf8ae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fccfadf8a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fccfadf8ae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fccfadf8a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fccfadf8ae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fccfadf8a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ccfadf8ae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fccfadf8a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1792288" y="612775"/>
            <a:ext cx="5486400" cy="4114800"/>
          </a:xfrm>
          <a:prstGeom prst="rect">
            <a:avLst/>
          </a:prstGeom>
          <a:noFill/>
          <a:ln>
            <a:noFill/>
          </a:ln>
        </p:spPr>
      </p:sp>
      <p:sp>
        <p:nvSpPr>
          <p:cNvPr id="64" name="Google Shape;64;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unstats.un.org/sdgs/report/2021/overview/" TargetMode="External"/><Relationship Id="rId4" Type="http://schemas.openxmlformats.org/officeDocument/2006/relationships/image" Target="../media/image14.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youtu.be/zzVL0IN4yTs" TargetMode="External"/><Relationship Id="rId4" Type="http://schemas.openxmlformats.org/officeDocument/2006/relationships/image" Target="../media/image12.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youtu.be/0XTBYMfZyrM"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sdgs.un.org/goals" TargetMode="External"/><Relationship Id="rId4" Type="http://schemas.openxmlformats.org/officeDocument/2006/relationships/image" Target="../media/image14.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youtube.com/watch?v=pgNLonYOc9s&amp;t=83s" TargetMode="External"/><Relationship Id="rId4" Type="http://schemas.openxmlformats.org/officeDocument/2006/relationships/hyperlink" Target="https://www.youtube.com/watch?v=pgNLonYOc9s&amp;t=83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6228327" y="4497147"/>
            <a:ext cx="5831345" cy="5152789"/>
          </a:xfrm>
          <a:prstGeom prst="rect">
            <a:avLst/>
          </a:prstGeom>
          <a:noFill/>
          <a:ln>
            <a:noFill/>
          </a:ln>
        </p:spPr>
      </p:pic>
      <p:grpSp>
        <p:nvGrpSpPr>
          <p:cNvPr id="85" name="Google Shape;85;p1"/>
          <p:cNvGrpSpPr/>
          <p:nvPr/>
        </p:nvGrpSpPr>
        <p:grpSpPr>
          <a:xfrm>
            <a:off x="1692963" y="732271"/>
            <a:ext cx="14902073" cy="1844258"/>
            <a:chOff x="0" y="-152400"/>
            <a:chExt cx="19869431" cy="2459010"/>
          </a:xfrm>
        </p:grpSpPr>
        <p:sp>
          <p:nvSpPr>
            <p:cNvPr id="86" name="Google Shape;86;p1"/>
            <p:cNvSpPr txBox="1"/>
            <p:nvPr/>
          </p:nvSpPr>
          <p:spPr>
            <a:xfrm>
              <a:off x="0" y="-152400"/>
              <a:ext cx="19869431" cy="1774611"/>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None/>
              </a:pPr>
              <a:r>
                <a:rPr b="0" i="0" lang="en-US" sz="8000" u="none" cap="none" strike="noStrike">
                  <a:solidFill>
                    <a:srgbClr val="000000"/>
                  </a:solidFill>
                  <a:latin typeface="League Spartan"/>
                  <a:ea typeface="League Spartan"/>
                  <a:cs typeface="League Spartan"/>
                  <a:sym typeface="League Spartan"/>
                </a:rPr>
                <a:t>Sustainable Development</a:t>
              </a:r>
              <a:endParaRPr/>
            </a:p>
          </p:txBody>
        </p:sp>
        <p:sp>
          <p:nvSpPr>
            <p:cNvPr id="87" name="Google Shape;87;p1"/>
            <p:cNvSpPr txBox="1"/>
            <p:nvPr/>
          </p:nvSpPr>
          <p:spPr>
            <a:xfrm>
              <a:off x="0" y="1818930"/>
              <a:ext cx="19869431" cy="487680"/>
            </a:xfrm>
            <a:prstGeom prst="rect">
              <a:avLst/>
            </a:prstGeom>
            <a:noFill/>
            <a:ln>
              <a:noFill/>
            </a:ln>
          </p:spPr>
          <p:txBody>
            <a:bodyPr anchorCtr="0" anchor="t" bIns="0" lIns="0" spcFirstLastPara="1" rIns="0" wrap="square" tIns="0">
              <a:spAutoFit/>
            </a:bodyPr>
            <a:lstStyle/>
            <a:p>
              <a:pPr indent="0" lvl="0" marL="0" marR="0" rtl="0" algn="ctr">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89" name="Google Shape;89;p1"/>
          <p:cNvSpPr txBox="1"/>
          <p:nvPr/>
        </p:nvSpPr>
        <p:spPr>
          <a:xfrm>
            <a:off x="4818827" y="3215082"/>
            <a:ext cx="8650346" cy="558165"/>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0" i="0" lang="en-US" sz="3150" u="none" cap="none" strike="noStrike">
                <a:solidFill>
                  <a:srgbClr val="000000"/>
                </a:solidFill>
                <a:latin typeface="Arimo"/>
                <a:ea typeface="Arimo"/>
                <a:cs typeface="Arimo"/>
                <a:sym typeface="Arimo"/>
              </a:rPr>
              <a:t>4.7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fccfadf8ae_0_15"/>
          <p:cNvSpPr txBox="1"/>
          <p:nvPr/>
        </p:nvSpPr>
        <p:spPr>
          <a:xfrm>
            <a:off x="589375" y="3964775"/>
            <a:ext cx="15993000" cy="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50">
                <a:solidFill>
                  <a:srgbClr val="121212"/>
                </a:solidFill>
                <a:highlight>
                  <a:srgbClr val="EAF0F5"/>
                </a:highlight>
              </a:rPr>
              <a:t>summarise the 5 Ps which form the basis of the sustainable development goals:</a:t>
            </a:r>
            <a:endParaRPr sz="3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g2fccfadf8ae_0_21"/>
          <p:cNvPicPr preferRelativeResize="0"/>
          <p:nvPr/>
        </p:nvPicPr>
        <p:blipFill rotWithShape="1">
          <a:blip r:embed="rId3">
            <a:alphaModFix/>
          </a:blip>
          <a:srcRect b="0" l="0" r="49601" t="0"/>
          <a:stretch/>
        </p:blipFill>
        <p:spPr>
          <a:xfrm>
            <a:off x="2152050" y="0"/>
            <a:ext cx="11831849" cy="10286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g2fccfadf8ae_0_26"/>
          <p:cNvPicPr preferRelativeResize="0"/>
          <p:nvPr/>
        </p:nvPicPr>
        <p:blipFill>
          <a:blip r:embed="rId3">
            <a:alphaModFix/>
          </a:blip>
          <a:stretch>
            <a:fillRect/>
          </a:stretch>
        </p:blipFill>
        <p:spPr>
          <a:xfrm>
            <a:off x="1017975" y="0"/>
            <a:ext cx="14414674" cy="101530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84" name="Shape 184"/>
        <p:cNvGrpSpPr/>
        <p:nvPr/>
      </p:nvGrpSpPr>
      <p:grpSpPr>
        <a:xfrm>
          <a:off x="0" y="0"/>
          <a:ext cx="0" cy="0"/>
          <a:chOff x="0" y="0"/>
          <a:chExt cx="0" cy="0"/>
        </a:xfrm>
      </p:grpSpPr>
      <p:pic>
        <p:nvPicPr>
          <p:cNvPr id="185" name="Google Shape;185;p8">
            <a:hlinkClick r:id="rId3"/>
          </p:cNvPr>
          <p:cNvPicPr preferRelativeResize="0"/>
          <p:nvPr/>
        </p:nvPicPr>
        <p:blipFill rotWithShape="1">
          <a:blip r:embed="rId4">
            <a:alphaModFix/>
          </a:blip>
          <a:srcRect b="0" l="0" r="0" t="0"/>
          <a:stretch/>
        </p:blipFill>
        <p:spPr>
          <a:xfrm>
            <a:off x="6107972" y="4569732"/>
            <a:ext cx="6072056" cy="1730536"/>
          </a:xfrm>
          <a:prstGeom prst="rect">
            <a:avLst/>
          </a:prstGeom>
          <a:noFill/>
          <a:ln>
            <a:noFill/>
          </a:ln>
        </p:spPr>
      </p:pic>
      <p:pic>
        <p:nvPicPr>
          <p:cNvPr id="186" name="Google Shape;186;p8"/>
          <p:cNvPicPr preferRelativeResize="0"/>
          <p:nvPr/>
        </p:nvPicPr>
        <p:blipFill rotWithShape="1">
          <a:blip r:embed="rId5">
            <a:alphaModFix/>
          </a:blip>
          <a:srcRect b="0" l="0" r="0" t="0"/>
          <a:stretch/>
        </p:blipFill>
        <p:spPr>
          <a:xfrm>
            <a:off x="5486400" y="7315025"/>
            <a:ext cx="7315200" cy="1943275"/>
          </a:xfrm>
          <a:prstGeom prst="rect">
            <a:avLst/>
          </a:prstGeom>
          <a:noFill/>
          <a:ln>
            <a:noFill/>
          </a:ln>
        </p:spPr>
      </p:pic>
      <p:sp>
        <p:nvSpPr>
          <p:cNvPr id="187" name="Google Shape;187;p8"/>
          <p:cNvSpPr txBox="1"/>
          <p:nvPr/>
        </p:nvSpPr>
        <p:spPr>
          <a:xfrm>
            <a:off x="903063" y="2342405"/>
            <a:ext cx="16481874" cy="12081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Go through and read the recent SDG update from the UN. How has covid impacted the SDG? Write down a few key takeaways.</a:t>
            </a:r>
            <a:endParaRPr/>
          </a:p>
        </p:txBody>
      </p:sp>
      <p:grpSp>
        <p:nvGrpSpPr>
          <p:cNvPr id="188" name="Google Shape;188;p8"/>
          <p:cNvGrpSpPr/>
          <p:nvPr/>
        </p:nvGrpSpPr>
        <p:grpSpPr>
          <a:xfrm>
            <a:off x="969289" y="631963"/>
            <a:ext cx="16349422" cy="1480087"/>
            <a:chOff x="0" y="171450"/>
            <a:chExt cx="21799229" cy="1973449"/>
          </a:xfrm>
        </p:grpSpPr>
        <p:sp>
          <p:nvSpPr>
            <p:cNvPr id="189" name="Google Shape;189;p8"/>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COVID and the SDG</a:t>
              </a:r>
              <a:endParaRPr/>
            </a:p>
          </p:txBody>
        </p:sp>
        <p:sp>
          <p:nvSpPr>
            <p:cNvPr id="190" name="Google Shape;190;p8"/>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1" name="Google Shape;191;p8"/>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95" name="Shape 195"/>
        <p:cNvGrpSpPr/>
        <p:nvPr/>
      </p:nvGrpSpPr>
      <p:grpSpPr>
        <a:xfrm>
          <a:off x="0" y="0"/>
          <a:ext cx="0" cy="0"/>
          <a:chOff x="0" y="0"/>
          <a:chExt cx="0" cy="0"/>
        </a:xfrm>
      </p:grpSpPr>
      <p:pic>
        <p:nvPicPr>
          <p:cNvPr id="196" name="Google Shape;196;p9"/>
          <p:cNvPicPr preferRelativeResize="0"/>
          <p:nvPr/>
        </p:nvPicPr>
        <p:blipFill rotWithShape="1">
          <a:blip r:embed="rId3">
            <a:alphaModFix/>
          </a:blip>
          <a:srcRect b="0" l="0" r="0" t="0"/>
          <a:stretch/>
        </p:blipFill>
        <p:spPr>
          <a:xfrm>
            <a:off x="7086600" y="5726145"/>
            <a:ext cx="4114800" cy="4114800"/>
          </a:xfrm>
          <a:prstGeom prst="rect">
            <a:avLst/>
          </a:prstGeom>
          <a:noFill/>
          <a:ln>
            <a:noFill/>
          </a:ln>
        </p:spPr>
      </p:pic>
      <p:grpSp>
        <p:nvGrpSpPr>
          <p:cNvPr id="197" name="Google Shape;197;p9"/>
          <p:cNvGrpSpPr/>
          <p:nvPr/>
        </p:nvGrpSpPr>
        <p:grpSpPr>
          <a:xfrm>
            <a:off x="969289" y="3201174"/>
            <a:ext cx="16349422" cy="1693954"/>
            <a:chOff x="0" y="-19050"/>
            <a:chExt cx="21799229" cy="2258607"/>
          </a:xfrm>
        </p:grpSpPr>
        <p:sp>
          <p:nvSpPr>
            <p:cNvPr id="198" name="Google Shape;198;p9"/>
            <p:cNvSpPr txBox="1"/>
            <p:nvPr/>
          </p:nvSpPr>
          <p:spPr>
            <a:xfrm>
              <a:off x="0" y="-19050"/>
              <a:ext cx="21799229" cy="1481074"/>
            </a:xfrm>
            <a:prstGeom prst="rect">
              <a:avLst/>
            </a:prstGeom>
            <a:noFill/>
            <a:ln>
              <a:noFill/>
            </a:ln>
          </p:spPr>
          <p:txBody>
            <a:bodyPr anchorCtr="0" anchor="t" bIns="0" lIns="0" spcFirstLastPara="1" rIns="0" wrap="square" tIns="0">
              <a:spAutoFit/>
            </a:bodyPr>
            <a:lstStyle/>
            <a:p>
              <a:pPr indent="0" lvl="0" marL="0" marR="0" rtl="0" algn="ctr">
                <a:lnSpc>
                  <a:spcPct val="123000"/>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Sustainability and Poverty</a:t>
              </a:r>
              <a:endParaRPr/>
            </a:p>
          </p:txBody>
        </p:sp>
        <p:sp>
          <p:nvSpPr>
            <p:cNvPr id="199" name="Google Shape;199;p9"/>
            <p:cNvSpPr txBox="1"/>
            <p:nvPr/>
          </p:nvSpPr>
          <p:spPr>
            <a:xfrm>
              <a:off x="0" y="1649218"/>
              <a:ext cx="21799229" cy="590339"/>
            </a:xfrm>
            <a:prstGeom prst="rect">
              <a:avLst/>
            </a:prstGeom>
            <a:noFill/>
            <a:ln>
              <a:noFill/>
            </a:ln>
          </p:spPr>
          <p:txBody>
            <a:bodyPr anchorCtr="0" anchor="t" bIns="0" lIns="0" spcFirstLastPara="1" rIns="0" wrap="square" tIns="0">
              <a:spAutoFit/>
            </a:bodyPr>
            <a:lstStyle/>
            <a:p>
              <a:pPr indent="0" lvl="0" marL="0" marR="0" rtl="0" algn="ctr">
                <a:lnSpc>
                  <a:spcPct val="130028"/>
                </a:lnSpc>
                <a:spcBef>
                  <a:spcPts val="0"/>
                </a:spcBef>
                <a:spcAft>
                  <a:spcPts val="0"/>
                </a:spcAft>
                <a:buNone/>
              </a:pPr>
              <a:r>
                <a:rPr b="0" i="0" lang="en-US" sz="2824" u="none" cap="none" strike="noStrike">
                  <a:solidFill>
                    <a:srgbClr val="FF0000"/>
                  </a:solidFill>
                  <a:latin typeface="League Spartan"/>
                  <a:ea typeface="League Spartan"/>
                  <a:cs typeface="League Spartan"/>
                  <a:sym typeface="League Spartan"/>
                </a:rPr>
                <a:t>(HL ONLY)</a:t>
              </a:r>
              <a:endParaRPr/>
            </a:p>
          </p:txBody>
        </p:sp>
      </p:grpSp>
      <p:sp>
        <p:nvSpPr>
          <p:cNvPr id="200" name="Google Shape;200;p9"/>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0">
            <a:hlinkClick r:id="rId3"/>
          </p:cNvPr>
          <p:cNvPicPr preferRelativeResize="0"/>
          <p:nvPr/>
        </p:nvPicPr>
        <p:blipFill rotWithShape="1">
          <a:blip r:embed="rId4">
            <a:alphaModFix/>
          </a:blip>
          <a:srcRect b="0" l="0" r="0" t="0"/>
          <a:stretch/>
        </p:blipFill>
        <p:spPr>
          <a:xfrm>
            <a:off x="7522039" y="6290708"/>
            <a:ext cx="3243922" cy="2282910"/>
          </a:xfrm>
          <a:prstGeom prst="rect">
            <a:avLst/>
          </a:prstGeom>
          <a:noFill/>
          <a:ln>
            <a:noFill/>
          </a:ln>
        </p:spPr>
      </p:pic>
      <p:sp>
        <p:nvSpPr>
          <p:cNvPr id="206" name="Google Shape;206;p10"/>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207" name="Google Shape;207;p10"/>
          <p:cNvSpPr txBox="1"/>
          <p:nvPr/>
        </p:nvSpPr>
        <p:spPr>
          <a:xfrm>
            <a:off x="6251786" y="8800464"/>
            <a:ext cx="5784428" cy="1397001"/>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0" i="0" lang="en-US" sz="1999" u="none" cap="none" strike="noStrike">
                <a:solidFill>
                  <a:srgbClr val="000000"/>
                </a:solidFill>
                <a:latin typeface="Arimo"/>
                <a:ea typeface="Arimo"/>
                <a:cs typeface="Arimo"/>
                <a:sym typeface="Arimo"/>
              </a:rPr>
              <a:t>Nigeria becomes major transit hub for illegal pangolin trade to Asia</a:t>
            </a:r>
            <a:endParaRPr/>
          </a:p>
          <a:p>
            <a:pPr indent="0" lvl="0" marL="0" marR="0" rtl="0" algn="ctr">
              <a:lnSpc>
                <a:spcPct val="140020"/>
              </a:lnSpc>
              <a:spcBef>
                <a:spcPts val="0"/>
              </a:spcBef>
              <a:spcAft>
                <a:spcPts val="0"/>
              </a:spcAft>
              <a:buNone/>
            </a:pPr>
            <a:r>
              <a:t/>
            </a:r>
            <a:endParaRPr b="0" i="0" sz="1999" u="none" cap="none" strike="noStrike">
              <a:solidFill>
                <a:srgbClr val="000000"/>
              </a:solidFill>
              <a:latin typeface="Arimo"/>
              <a:ea typeface="Arimo"/>
              <a:cs typeface="Arimo"/>
              <a:sym typeface="Arimo"/>
            </a:endParaRPr>
          </a:p>
          <a:p>
            <a:pPr indent="0" lvl="0" marL="0" marR="0" rtl="0" algn="ctr">
              <a:lnSpc>
                <a:spcPct val="140020"/>
              </a:lnSpc>
              <a:spcBef>
                <a:spcPts val="0"/>
              </a:spcBef>
              <a:spcAft>
                <a:spcPts val="0"/>
              </a:spcAft>
              <a:buNone/>
            </a:pPr>
            <a:r>
              <a:rPr b="0" i="0" lang="en-US" sz="1999" u="none" cap="none" strike="noStrike">
                <a:solidFill>
                  <a:srgbClr val="000000"/>
                </a:solidFill>
                <a:latin typeface="Arimo"/>
                <a:ea typeface="Arimo"/>
                <a:cs typeface="Arimo"/>
                <a:sym typeface="Arimo"/>
              </a:rPr>
              <a:t>South China Morning Post</a:t>
            </a:r>
            <a:endParaRPr/>
          </a:p>
        </p:txBody>
      </p:sp>
      <p:pic>
        <p:nvPicPr>
          <p:cNvPr id="208" name="Google Shape;208;p10"/>
          <p:cNvPicPr preferRelativeResize="0"/>
          <p:nvPr/>
        </p:nvPicPr>
        <p:blipFill rotWithShape="1">
          <a:blip r:embed="rId5">
            <a:alphaModFix/>
          </a:blip>
          <a:srcRect b="0" l="0" r="0" t="0"/>
          <a:stretch/>
        </p:blipFill>
        <p:spPr>
          <a:xfrm>
            <a:off x="13988839" y="257959"/>
            <a:ext cx="4064491" cy="2904263"/>
          </a:xfrm>
          <a:prstGeom prst="rect">
            <a:avLst/>
          </a:prstGeom>
          <a:noFill/>
          <a:ln>
            <a:noFill/>
          </a:ln>
        </p:spPr>
      </p:pic>
      <p:pic>
        <p:nvPicPr>
          <p:cNvPr id="209" name="Google Shape;209;p10"/>
          <p:cNvPicPr preferRelativeResize="0"/>
          <p:nvPr/>
        </p:nvPicPr>
        <p:blipFill rotWithShape="1">
          <a:blip r:embed="rId5">
            <a:alphaModFix/>
          </a:blip>
          <a:srcRect b="0" l="0" r="0" t="0"/>
          <a:stretch/>
        </p:blipFill>
        <p:spPr>
          <a:xfrm>
            <a:off x="167842" y="257959"/>
            <a:ext cx="4064491" cy="2904263"/>
          </a:xfrm>
          <a:prstGeom prst="rect">
            <a:avLst/>
          </a:prstGeom>
          <a:noFill/>
          <a:ln>
            <a:noFill/>
          </a:ln>
        </p:spPr>
      </p:pic>
      <p:grpSp>
        <p:nvGrpSpPr>
          <p:cNvPr id="210" name="Google Shape;210;p10"/>
          <p:cNvGrpSpPr/>
          <p:nvPr/>
        </p:nvGrpSpPr>
        <p:grpSpPr>
          <a:xfrm>
            <a:off x="969289" y="3888621"/>
            <a:ext cx="16349422" cy="1678524"/>
            <a:chOff x="0" y="114300"/>
            <a:chExt cx="21799229" cy="2238032"/>
          </a:xfrm>
        </p:grpSpPr>
        <p:sp>
          <p:nvSpPr>
            <p:cNvPr id="211" name="Google Shape;211;p10"/>
            <p:cNvSpPr txBox="1"/>
            <p:nvPr/>
          </p:nvSpPr>
          <p:spPr>
            <a:xfrm>
              <a:off x="0" y="114300"/>
              <a:ext cx="21799229" cy="1553633"/>
            </a:xfrm>
            <a:prstGeom prst="rect">
              <a:avLst/>
            </a:prstGeom>
            <a:noFill/>
            <a:ln>
              <a:noFill/>
            </a:ln>
          </p:spPr>
          <p:txBody>
            <a:bodyPr anchorCtr="0" anchor="t" bIns="0" lIns="0" spcFirstLastPara="1" rIns="0" wrap="square" tIns="0">
              <a:spAutoFit/>
            </a:bodyPr>
            <a:lstStyle/>
            <a:p>
              <a:pPr indent="0" lvl="0" marL="0" marR="0" rtl="0" algn="ctr">
                <a:lnSpc>
                  <a:spcPct val="94998"/>
                </a:lnSpc>
                <a:spcBef>
                  <a:spcPts val="0"/>
                </a:spcBef>
                <a:spcAft>
                  <a:spcPts val="0"/>
                </a:spcAft>
                <a:buNone/>
              </a:pPr>
              <a:r>
                <a:rPr b="0" i="0" lang="en-US" sz="4599" u="none" cap="none" strike="noStrike">
                  <a:solidFill>
                    <a:srgbClr val="000000"/>
                  </a:solidFill>
                  <a:latin typeface="League Spartan"/>
                  <a:ea typeface="League Spartan"/>
                  <a:cs typeface="League Spartan"/>
                  <a:sym typeface="League Spartan"/>
                </a:rPr>
                <a:t>During the video, ask yourself what is the relationship between sustainability and poverty?</a:t>
              </a:r>
              <a:endParaRPr/>
            </a:p>
          </p:txBody>
        </p:sp>
        <p:sp>
          <p:nvSpPr>
            <p:cNvPr id="212" name="Google Shape;212;p10"/>
            <p:cNvSpPr txBox="1"/>
            <p:nvPr/>
          </p:nvSpPr>
          <p:spPr>
            <a:xfrm>
              <a:off x="0" y="1864652"/>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216" name="Shape 216"/>
        <p:cNvGrpSpPr/>
        <p:nvPr/>
      </p:nvGrpSpPr>
      <p:grpSpPr>
        <a:xfrm>
          <a:off x="0" y="0"/>
          <a:ext cx="0" cy="0"/>
          <a:chOff x="0" y="0"/>
          <a:chExt cx="0" cy="0"/>
        </a:xfrm>
      </p:grpSpPr>
      <p:pic>
        <p:nvPicPr>
          <p:cNvPr id="217" name="Google Shape;217;p11"/>
          <p:cNvPicPr preferRelativeResize="0"/>
          <p:nvPr/>
        </p:nvPicPr>
        <p:blipFill rotWithShape="1">
          <a:blip r:embed="rId3">
            <a:alphaModFix/>
          </a:blip>
          <a:srcRect b="0" l="0" r="0" t="0"/>
          <a:stretch/>
        </p:blipFill>
        <p:spPr>
          <a:xfrm>
            <a:off x="5994990" y="5993130"/>
            <a:ext cx="6416842" cy="4114800"/>
          </a:xfrm>
          <a:prstGeom prst="rect">
            <a:avLst/>
          </a:prstGeom>
          <a:noFill/>
          <a:ln>
            <a:noFill/>
          </a:ln>
        </p:spPr>
      </p:pic>
      <p:sp>
        <p:nvSpPr>
          <p:cNvPr id="218" name="Google Shape;218;p11"/>
          <p:cNvSpPr txBox="1"/>
          <p:nvPr/>
        </p:nvSpPr>
        <p:spPr>
          <a:xfrm>
            <a:off x="903063" y="1652062"/>
            <a:ext cx="16481874" cy="18177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Poverty creates an unsustainable relationship between people and natural resources. Typical unsustainable practices are deforestation, overhunting,  land degradation, or pollution (specifically plastic pollution).</a:t>
            </a:r>
            <a:endParaRPr/>
          </a:p>
        </p:txBody>
      </p:sp>
      <p:grpSp>
        <p:nvGrpSpPr>
          <p:cNvPr id="219" name="Google Shape;219;p11"/>
          <p:cNvGrpSpPr/>
          <p:nvPr/>
        </p:nvGrpSpPr>
        <p:grpSpPr>
          <a:xfrm>
            <a:off x="1028700" y="352950"/>
            <a:ext cx="16349422" cy="1480087"/>
            <a:chOff x="0" y="171450"/>
            <a:chExt cx="21799229" cy="1973449"/>
          </a:xfrm>
        </p:grpSpPr>
        <p:sp>
          <p:nvSpPr>
            <p:cNvPr id="220" name="Google Shape;220;p11"/>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Poverty and Sustainability</a:t>
              </a:r>
              <a:endParaRPr/>
            </a:p>
          </p:txBody>
        </p:sp>
        <p:sp>
          <p:nvSpPr>
            <p:cNvPr id="221" name="Google Shape;221;p11"/>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2" name="Google Shape;222;p11"/>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223" name="Google Shape;223;p11"/>
          <p:cNvSpPr txBox="1"/>
          <p:nvPr/>
        </p:nvSpPr>
        <p:spPr>
          <a:xfrm>
            <a:off x="903063" y="3935348"/>
            <a:ext cx="16481874" cy="12081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People that deal with poverty are more concerned with food, water, and shelter rather than sustainable practices.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12"/>
          <p:cNvPicPr preferRelativeResize="0"/>
          <p:nvPr/>
        </p:nvPicPr>
        <p:blipFill rotWithShape="1">
          <a:blip r:embed="rId3">
            <a:alphaModFix/>
          </a:blip>
          <a:srcRect b="0" l="0" r="0" t="0"/>
          <a:stretch/>
        </p:blipFill>
        <p:spPr>
          <a:xfrm>
            <a:off x="2754813" y="1488791"/>
            <a:ext cx="12778375" cy="8619139"/>
          </a:xfrm>
          <a:prstGeom prst="rect">
            <a:avLst/>
          </a:prstGeom>
          <a:noFill/>
          <a:ln>
            <a:noFill/>
          </a:ln>
        </p:spPr>
      </p:pic>
      <p:grpSp>
        <p:nvGrpSpPr>
          <p:cNvPr id="229" name="Google Shape;229;p12"/>
          <p:cNvGrpSpPr/>
          <p:nvPr/>
        </p:nvGrpSpPr>
        <p:grpSpPr>
          <a:xfrm>
            <a:off x="1028700" y="352950"/>
            <a:ext cx="16349422" cy="1480087"/>
            <a:chOff x="0" y="171450"/>
            <a:chExt cx="21799229" cy="1973449"/>
          </a:xfrm>
        </p:grpSpPr>
        <p:sp>
          <p:nvSpPr>
            <p:cNvPr id="230" name="Google Shape;230;p12"/>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Global Mismanaged Plastic Waste</a:t>
              </a:r>
              <a:endParaRPr/>
            </a:p>
          </p:txBody>
        </p:sp>
        <p:sp>
          <p:nvSpPr>
            <p:cNvPr id="231" name="Google Shape;231;p12"/>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2" name="Google Shape;232;p12"/>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3"/>
          <p:cNvPicPr preferRelativeResize="0"/>
          <p:nvPr/>
        </p:nvPicPr>
        <p:blipFill rotWithShape="1">
          <a:blip r:embed="rId3">
            <a:alphaModFix/>
          </a:blip>
          <a:srcRect b="0" l="0" r="0" t="0"/>
          <a:stretch/>
        </p:blipFill>
        <p:spPr>
          <a:xfrm>
            <a:off x="3298969" y="3409027"/>
            <a:ext cx="12362099" cy="6877973"/>
          </a:xfrm>
          <a:prstGeom prst="rect">
            <a:avLst/>
          </a:prstGeom>
          <a:noFill/>
          <a:ln>
            <a:noFill/>
          </a:ln>
        </p:spPr>
      </p:pic>
      <p:sp>
        <p:nvSpPr>
          <p:cNvPr id="238" name="Google Shape;238;p13"/>
          <p:cNvSpPr txBox="1"/>
          <p:nvPr/>
        </p:nvSpPr>
        <p:spPr>
          <a:xfrm>
            <a:off x="1239081" y="1591275"/>
            <a:ext cx="16481874" cy="18177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Many of the poorest areas in the world live in vulnerable environments such as low coastal areas, floodplains, rainforests, etc. As climate change continues, these populations are more vulnerable to floods, monsoons, typhoons/hurricanes, etc.</a:t>
            </a:r>
            <a:endParaRPr/>
          </a:p>
        </p:txBody>
      </p:sp>
      <p:grpSp>
        <p:nvGrpSpPr>
          <p:cNvPr id="239" name="Google Shape;239;p13"/>
          <p:cNvGrpSpPr/>
          <p:nvPr/>
        </p:nvGrpSpPr>
        <p:grpSpPr>
          <a:xfrm>
            <a:off x="1028700" y="263986"/>
            <a:ext cx="16349422" cy="1151474"/>
            <a:chOff x="0" y="114300"/>
            <a:chExt cx="21799229" cy="1535299"/>
          </a:xfrm>
        </p:grpSpPr>
        <p:sp>
          <p:nvSpPr>
            <p:cNvPr id="240" name="Google Shape;240;p13"/>
            <p:cNvSpPr txBox="1"/>
            <p:nvPr/>
          </p:nvSpPr>
          <p:spPr>
            <a:xfrm>
              <a:off x="0" y="114300"/>
              <a:ext cx="21799229" cy="850900"/>
            </a:xfrm>
            <a:prstGeom prst="rect">
              <a:avLst/>
            </a:prstGeom>
            <a:noFill/>
            <a:ln>
              <a:noFill/>
            </a:ln>
          </p:spPr>
          <p:txBody>
            <a:bodyPr anchorCtr="0" anchor="t" bIns="0" lIns="0" spcFirstLastPara="1" rIns="0" wrap="square" tIns="0">
              <a:spAutoFit/>
            </a:bodyPr>
            <a:lstStyle/>
            <a:p>
              <a:pPr indent="0" lvl="0" marL="0" marR="0" rtl="0" algn="ctr">
                <a:lnSpc>
                  <a:spcPct val="94979"/>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Poverty and Sustainability</a:t>
              </a:r>
              <a:endParaRPr/>
            </a:p>
          </p:txBody>
        </p:sp>
        <p:sp>
          <p:nvSpPr>
            <p:cNvPr id="241" name="Google Shape;241;p13"/>
            <p:cNvSpPr txBox="1"/>
            <p:nvPr/>
          </p:nvSpPr>
          <p:spPr>
            <a:xfrm>
              <a:off x="0" y="11619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13"/>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243" name="Google Shape;243;p13"/>
          <p:cNvSpPr txBox="1"/>
          <p:nvPr/>
        </p:nvSpPr>
        <p:spPr>
          <a:xfrm>
            <a:off x="1239081" y="1025696"/>
            <a:ext cx="16481874" cy="5985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Unsustainable development affects the poor the most.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4"/>
          <p:cNvPicPr preferRelativeResize="0"/>
          <p:nvPr/>
        </p:nvPicPr>
        <p:blipFill rotWithShape="1">
          <a:blip r:embed="rId3">
            <a:alphaModFix/>
          </a:blip>
          <a:srcRect b="0" l="0" r="0" t="0"/>
          <a:stretch/>
        </p:blipFill>
        <p:spPr>
          <a:xfrm>
            <a:off x="4560641" y="2597701"/>
            <a:ext cx="9166718" cy="7689299"/>
          </a:xfrm>
          <a:prstGeom prst="rect">
            <a:avLst/>
          </a:prstGeom>
          <a:noFill/>
          <a:ln>
            <a:noFill/>
          </a:ln>
        </p:spPr>
      </p:pic>
      <p:grpSp>
        <p:nvGrpSpPr>
          <p:cNvPr id="249" name="Google Shape;249;p14"/>
          <p:cNvGrpSpPr/>
          <p:nvPr/>
        </p:nvGrpSpPr>
        <p:grpSpPr>
          <a:xfrm>
            <a:off x="1028700" y="263986"/>
            <a:ext cx="16349422" cy="1151474"/>
            <a:chOff x="0" y="114300"/>
            <a:chExt cx="21799229" cy="1535299"/>
          </a:xfrm>
        </p:grpSpPr>
        <p:sp>
          <p:nvSpPr>
            <p:cNvPr id="250" name="Google Shape;250;p14"/>
            <p:cNvSpPr txBox="1"/>
            <p:nvPr/>
          </p:nvSpPr>
          <p:spPr>
            <a:xfrm>
              <a:off x="0" y="114300"/>
              <a:ext cx="21799229" cy="850900"/>
            </a:xfrm>
            <a:prstGeom prst="rect">
              <a:avLst/>
            </a:prstGeom>
            <a:noFill/>
            <a:ln>
              <a:noFill/>
            </a:ln>
          </p:spPr>
          <p:txBody>
            <a:bodyPr anchorCtr="0" anchor="t" bIns="0" lIns="0" spcFirstLastPara="1" rIns="0" wrap="square" tIns="0">
              <a:spAutoFit/>
            </a:bodyPr>
            <a:lstStyle/>
            <a:p>
              <a:pPr indent="0" lvl="0" marL="0" marR="0" rtl="0" algn="ctr">
                <a:lnSpc>
                  <a:spcPct val="94979"/>
                </a:lnSpc>
                <a:spcBef>
                  <a:spcPts val="0"/>
                </a:spcBef>
                <a:spcAft>
                  <a:spcPts val="0"/>
                </a:spcAft>
                <a:buNone/>
              </a:pPr>
              <a:r>
                <a:rPr b="0" i="0" lang="en-US" sz="4800" u="none" cap="none" strike="noStrike">
                  <a:solidFill>
                    <a:srgbClr val="000000"/>
                  </a:solidFill>
                  <a:latin typeface="League Spartan"/>
                  <a:ea typeface="League Spartan"/>
                  <a:cs typeface="League Spartan"/>
                  <a:sym typeface="League Spartan"/>
                </a:rPr>
                <a:t>Poverty and Sustainability</a:t>
              </a:r>
              <a:endParaRPr/>
            </a:p>
          </p:txBody>
        </p:sp>
        <p:sp>
          <p:nvSpPr>
            <p:cNvPr id="251" name="Google Shape;251;p14"/>
            <p:cNvSpPr txBox="1"/>
            <p:nvPr/>
          </p:nvSpPr>
          <p:spPr>
            <a:xfrm>
              <a:off x="0" y="11619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14"/>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253" name="Google Shape;253;p14"/>
          <p:cNvSpPr txBox="1"/>
          <p:nvPr/>
        </p:nvSpPr>
        <p:spPr>
          <a:xfrm>
            <a:off x="1028700" y="1075313"/>
            <a:ext cx="16481874" cy="12081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Developed countries must make changes to reduce carbon emissions and natural resource reliance so the poorest countries can develop.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nvSpPr>
        <p:spPr>
          <a:xfrm>
            <a:off x="969289" y="3023857"/>
            <a:ext cx="16349422" cy="370522"/>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95" name="Google Shape;95;p2"/>
          <p:cNvPicPr preferRelativeResize="0"/>
          <p:nvPr/>
        </p:nvPicPr>
        <p:blipFill rotWithShape="1">
          <a:blip r:embed="rId3">
            <a:alphaModFix/>
          </a:blip>
          <a:srcRect b="0" l="0" r="0" t="0"/>
          <a:stretch/>
        </p:blipFill>
        <p:spPr>
          <a:xfrm>
            <a:off x="6205276" y="288072"/>
            <a:ext cx="5758626" cy="4114800"/>
          </a:xfrm>
          <a:prstGeom prst="rect">
            <a:avLst/>
          </a:prstGeom>
          <a:noFill/>
          <a:ln>
            <a:noFill/>
          </a:ln>
        </p:spPr>
      </p:pic>
      <p:pic>
        <p:nvPicPr>
          <p:cNvPr id="96" name="Google Shape;96;p2"/>
          <p:cNvPicPr preferRelativeResize="0"/>
          <p:nvPr/>
        </p:nvPicPr>
        <p:blipFill rotWithShape="1">
          <a:blip r:embed="rId4">
            <a:alphaModFix/>
          </a:blip>
          <a:srcRect b="0" l="0" r="0" t="0"/>
          <a:stretch/>
        </p:blipFill>
        <p:spPr>
          <a:xfrm>
            <a:off x="11133983" y="6795387"/>
            <a:ext cx="5258972" cy="3491613"/>
          </a:xfrm>
          <a:prstGeom prst="rect">
            <a:avLst/>
          </a:prstGeom>
          <a:noFill/>
          <a:ln>
            <a:noFill/>
          </a:ln>
        </p:spPr>
      </p:pic>
      <p:pic>
        <p:nvPicPr>
          <p:cNvPr id="97" name="Google Shape;97;p2"/>
          <p:cNvPicPr preferRelativeResize="0"/>
          <p:nvPr/>
        </p:nvPicPr>
        <p:blipFill rotWithShape="1">
          <a:blip r:embed="rId5">
            <a:alphaModFix/>
          </a:blip>
          <a:srcRect b="0" l="0" r="0" t="0"/>
          <a:stretch/>
        </p:blipFill>
        <p:spPr>
          <a:xfrm>
            <a:off x="3167806" y="6172200"/>
            <a:ext cx="3037471" cy="4114800"/>
          </a:xfrm>
          <a:prstGeom prst="rect">
            <a:avLst/>
          </a:prstGeom>
          <a:noFill/>
          <a:ln>
            <a:noFill/>
          </a:ln>
        </p:spPr>
      </p:pic>
      <p:sp>
        <p:nvSpPr>
          <p:cNvPr id="98" name="Google Shape;98;p2"/>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grpSp>
        <p:nvGrpSpPr>
          <p:cNvPr id="99" name="Google Shape;99;p2"/>
          <p:cNvGrpSpPr/>
          <p:nvPr/>
        </p:nvGrpSpPr>
        <p:grpSpPr>
          <a:xfrm>
            <a:off x="909878" y="4819726"/>
            <a:ext cx="16349422" cy="2230974"/>
            <a:chOff x="0" y="114300"/>
            <a:chExt cx="21799229" cy="2974632"/>
          </a:xfrm>
        </p:grpSpPr>
        <p:sp>
          <p:nvSpPr>
            <p:cNvPr id="100" name="Google Shape;100;p2"/>
            <p:cNvSpPr txBox="1"/>
            <p:nvPr/>
          </p:nvSpPr>
          <p:spPr>
            <a:xfrm>
              <a:off x="0" y="114300"/>
              <a:ext cx="21799229" cy="2290233"/>
            </a:xfrm>
            <a:prstGeom prst="rect">
              <a:avLst/>
            </a:prstGeom>
            <a:noFill/>
            <a:ln>
              <a:noFill/>
            </a:ln>
          </p:spPr>
          <p:txBody>
            <a:bodyPr anchorCtr="0" anchor="t" bIns="0" lIns="0" spcFirstLastPara="1" rIns="0" wrap="square" tIns="0">
              <a:spAutoFit/>
            </a:bodyPr>
            <a:lstStyle/>
            <a:p>
              <a:pPr indent="0" lvl="0" marL="0" marR="0" rtl="0" algn="ctr">
                <a:lnSpc>
                  <a:spcPct val="94998"/>
                </a:lnSpc>
                <a:spcBef>
                  <a:spcPts val="0"/>
                </a:spcBef>
                <a:spcAft>
                  <a:spcPts val="0"/>
                </a:spcAft>
                <a:buNone/>
              </a:pPr>
              <a:r>
                <a:rPr b="0" i="0" lang="en-US" sz="4599" u="none" cap="none" strike="noStrike">
                  <a:solidFill>
                    <a:srgbClr val="000000"/>
                  </a:solidFill>
                  <a:latin typeface="League Spartan"/>
                  <a:ea typeface="League Spartan"/>
                  <a:cs typeface="League Spartan"/>
                  <a:sym typeface="League Spartan"/>
                </a:rPr>
                <a:t>There is a difference between economic growth and development. Discuss with a partner what you think the difference is.</a:t>
              </a:r>
              <a:endParaRPr/>
            </a:p>
          </p:txBody>
        </p:sp>
        <p:sp>
          <p:nvSpPr>
            <p:cNvPr id="101" name="Google Shape;101;p2"/>
            <p:cNvSpPr txBox="1"/>
            <p:nvPr/>
          </p:nvSpPr>
          <p:spPr>
            <a:xfrm>
              <a:off x="0" y="2601252"/>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7DC9"/>
        </a:solidFill>
      </p:bgPr>
    </p:bg>
    <p:spTree>
      <p:nvGrpSpPr>
        <p:cNvPr id="257" name="Shape 257"/>
        <p:cNvGrpSpPr/>
        <p:nvPr/>
      </p:nvGrpSpPr>
      <p:grpSpPr>
        <a:xfrm>
          <a:off x="0" y="0"/>
          <a:ext cx="0" cy="0"/>
          <a:chOff x="0" y="0"/>
          <a:chExt cx="0" cy="0"/>
        </a:xfrm>
      </p:grpSpPr>
      <p:pic>
        <p:nvPicPr>
          <p:cNvPr id="258" name="Google Shape;258;p15"/>
          <p:cNvPicPr preferRelativeResize="0"/>
          <p:nvPr/>
        </p:nvPicPr>
        <p:blipFill rotWithShape="1">
          <a:blip r:embed="rId3">
            <a:alphaModFix/>
          </a:blip>
          <a:srcRect b="0" l="0" r="0" t="0"/>
          <a:stretch/>
        </p:blipFill>
        <p:spPr>
          <a:xfrm>
            <a:off x="6868450" y="6311160"/>
            <a:ext cx="5477271" cy="4114800"/>
          </a:xfrm>
          <a:prstGeom prst="rect">
            <a:avLst/>
          </a:prstGeom>
          <a:noFill/>
          <a:ln>
            <a:noFill/>
          </a:ln>
        </p:spPr>
      </p:pic>
      <p:grpSp>
        <p:nvGrpSpPr>
          <p:cNvPr id="259" name="Google Shape;259;p15"/>
          <p:cNvGrpSpPr/>
          <p:nvPr/>
        </p:nvGrpSpPr>
        <p:grpSpPr>
          <a:xfrm>
            <a:off x="1028700" y="2835184"/>
            <a:ext cx="16349422" cy="1993643"/>
            <a:chOff x="0" y="257175"/>
            <a:chExt cx="21799229" cy="2658190"/>
          </a:xfrm>
        </p:grpSpPr>
        <p:sp>
          <p:nvSpPr>
            <p:cNvPr id="260" name="Google Shape;260;p15"/>
            <p:cNvSpPr txBox="1"/>
            <p:nvPr/>
          </p:nvSpPr>
          <p:spPr>
            <a:xfrm>
              <a:off x="0" y="257175"/>
              <a:ext cx="21799229" cy="1973791"/>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10999" u="none" cap="none" strike="noStrike">
                  <a:solidFill>
                    <a:srgbClr val="FFFFFF"/>
                  </a:solidFill>
                  <a:latin typeface="League Spartan"/>
                  <a:ea typeface="League Spartan"/>
                  <a:cs typeface="League Spartan"/>
                  <a:sym typeface="League Spartan"/>
                </a:rPr>
                <a:t>Practice Question</a:t>
              </a:r>
              <a:endParaRPr/>
            </a:p>
          </p:txBody>
        </p:sp>
        <p:sp>
          <p:nvSpPr>
            <p:cNvPr id="261" name="Google Shape;261;p15"/>
            <p:cNvSpPr txBox="1"/>
            <p:nvPr/>
          </p:nvSpPr>
          <p:spPr>
            <a:xfrm>
              <a:off x="0" y="2427685"/>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15"/>
          <p:cNvSpPr txBox="1"/>
          <p:nvPr/>
        </p:nvSpPr>
        <p:spPr>
          <a:xfrm>
            <a:off x="-1863514" y="9970597"/>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FFFFFF"/>
                </a:solidFill>
                <a:latin typeface="Arimo"/>
                <a:ea typeface="Arimo"/>
                <a:cs typeface="Arimo"/>
                <a:sym typeface="Arimo"/>
              </a:rPr>
              <a:t>Copyright Bananaomics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7DC9"/>
        </a:solidFill>
      </p:bgPr>
    </p:bg>
    <p:spTree>
      <p:nvGrpSpPr>
        <p:cNvPr id="266" name="Shape 266"/>
        <p:cNvGrpSpPr/>
        <p:nvPr/>
      </p:nvGrpSpPr>
      <p:grpSpPr>
        <a:xfrm>
          <a:off x="0" y="0"/>
          <a:ext cx="0" cy="0"/>
          <a:chOff x="0" y="0"/>
          <a:chExt cx="0" cy="0"/>
        </a:xfrm>
      </p:grpSpPr>
      <p:pic>
        <p:nvPicPr>
          <p:cNvPr id="267" name="Google Shape;267;p16"/>
          <p:cNvPicPr preferRelativeResize="0"/>
          <p:nvPr/>
        </p:nvPicPr>
        <p:blipFill rotWithShape="1">
          <a:blip r:embed="rId3">
            <a:alphaModFix/>
          </a:blip>
          <a:srcRect b="0" l="0" r="0" t="0"/>
          <a:stretch/>
        </p:blipFill>
        <p:spPr>
          <a:xfrm>
            <a:off x="1431130" y="3429857"/>
            <a:ext cx="15425740" cy="1039407"/>
          </a:xfrm>
          <a:prstGeom prst="rect">
            <a:avLst/>
          </a:prstGeom>
          <a:noFill/>
          <a:ln>
            <a:noFill/>
          </a:ln>
        </p:spPr>
      </p:pic>
      <p:grpSp>
        <p:nvGrpSpPr>
          <p:cNvPr id="268" name="Google Shape;268;p16"/>
          <p:cNvGrpSpPr/>
          <p:nvPr/>
        </p:nvGrpSpPr>
        <p:grpSpPr>
          <a:xfrm>
            <a:off x="4868021" y="379556"/>
            <a:ext cx="8063500" cy="1373724"/>
            <a:chOff x="0" y="152400"/>
            <a:chExt cx="10751333" cy="1831632"/>
          </a:xfrm>
        </p:grpSpPr>
        <p:sp>
          <p:nvSpPr>
            <p:cNvPr id="269" name="Google Shape;269;p16"/>
            <p:cNvSpPr txBox="1"/>
            <p:nvPr/>
          </p:nvSpPr>
          <p:spPr>
            <a:xfrm>
              <a:off x="0" y="152400"/>
              <a:ext cx="10751333" cy="1147233"/>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6399" u="none" cap="none" strike="noStrike">
                  <a:solidFill>
                    <a:srgbClr val="FFFFFF"/>
                  </a:solidFill>
                  <a:latin typeface="League Spartan"/>
                  <a:ea typeface="League Spartan"/>
                  <a:cs typeface="League Spartan"/>
                  <a:sym typeface="League Spartan"/>
                </a:rPr>
                <a:t>Paper 2</a:t>
              </a:r>
              <a:endParaRPr/>
            </a:p>
          </p:txBody>
        </p:sp>
        <p:sp>
          <p:nvSpPr>
            <p:cNvPr id="270" name="Google Shape;270;p16"/>
            <p:cNvSpPr txBox="1"/>
            <p:nvPr/>
          </p:nvSpPr>
          <p:spPr>
            <a:xfrm>
              <a:off x="0" y="1496352"/>
              <a:ext cx="10751333"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1" name="Google Shape;271;p16"/>
          <p:cNvSpPr txBox="1"/>
          <p:nvPr/>
        </p:nvSpPr>
        <p:spPr>
          <a:xfrm>
            <a:off x="-1863514" y="9970597"/>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FFFFFF"/>
                </a:solidFill>
                <a:latin typeface="Arimo"/>
                <a:ea typeface="Arimo"/>
                <a:cs typeface="Arimo"/>
                <a:sym typeface="Arimo"/>
              </a:rPr>
              <a:t>Copyright Bananaomics</a:t>
            </a:r>
            <a:endParaRPr/>
          </a:p>
        </p:txBody>
      </p:sp>
      <p:sp>
        <p:nvSpPr>
          <p:cNvPr id="272" name="Google Shape;272;p16"/>
          <p:cNvSpPr txBox="1"/>
          <p:nvPr/>
        </p:nvSpPr>
        <p:spPr>
          <a:xfrm>
            <a:off x="5351972" y="1982034"/>
            <a:ext cx="7095599" cy="97663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2799" u="none" cap="none" strike="noStrike">
                <a:solidFill>
                  <a:srgbClr val="FFFFFF"/>
                </a:solidFill>
                <a:latin typeface="League Spartan"/>
                <a:ea typeface="League Spartan"/>
                <a:cs typeface="League Spartan"/>
                <a:sym typeface="League Spartan"/>
              </a:rPr>
              <a:t>M13/3/ECONO/SL2/ENG/TZ0/XX</a:t>
            </a:r>
            <a:endParaRPr/>
          </a:p>
          <a:p>
            <a:pPr indent="0" lvl="0" marL="0" marR="0" rtl="0" algn="l">
              <a:lnSpc>
                <a:spcPct val="140014"/>
              </a:lnSpc>
              <a:spcBef>
                <a:spcPts val="0"/>
              </a:spcBef>
              <a:spcAft>
                <a:spcPts val="0"/>
              </a:spcAft>
              <a:buNone/>
            </a:pPr>
            <a:r>
              <a:t/>
            </a:r>
            <a:endParaRPr b="1" i="0" sz="2799" u="none" cap="none" strike="noStrike">
              <a:solidFill>
                <a:srgbClr val="FFFFFF"/>
              </a:solidFill>
              <a:latin typeface="League Spartan"/>
              <a:ea typeface="League Spartan"/>
              <a:cs typeface="League Spartan"/>
              <a:sym typeface="League Spart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2A566"/>
        </a:solidFill>
      </p:bgPr>
    </p:bg>
    <p:spTree>
      <p:nvGrpSpPr>
        <p:cNvPr id="276" name="Shape 276"/>
        <p:cNvGrpSpPr/>
        <p:nvPr/>
      </p:nvGrpSpPr>
      <p:grpSpPr>
        <a:xfrm>
          <a:off x="0" y="0"/>
          <a:ext cx="0" cy="0"/>
          <a:chOff x="0" y="0"/>
          <a:chExt cx="0" cy="0"/>
        </a:xfrm>
      </p:grpSpPr>
      <p:pic>
        <p:nvPicPr>
          <p:cNvPr id="277" name="Google Shape;277;p17"/>
          <p:cNvPicPr preferRelativeResize="0"/>
          <p:nvPr/>
        </p:nvPicPr>
        <p:blipFill rotWithShape="1">
          <a:blip r:embed="rId3">
            <a:alphaModFix/>
          </a:blip>
          <a:srcRect b="0" l="0" r="0" t="0"/>
          <a:stretch/>
        </p:blipFill>
        <p:spPr>
          <a:xfrm>
            <a:off x="8240232" y="5481919"/>
            <a:ext cx="1807535" cy="2351265"/>
          </a:xfrm>
          <a:prstGeom prst="rect">
            <a:avLst/>
          </a:prstGeom>
          <a:noFill/>
          <a:ln>
            <a:noFill/>
          </a:ln>
        </p:spPr>
      </p:pic>
      <p:sp>
        <p:nvSpPr>
          <p:cNvPr id="278" name="Google Shape;278;p17"/>
          <p:cNvSpPr txBox="1"/>
          <p:nvPr/>
        </p:nvSpPr>
        <p:spPr>
          <a:xfrm>
            <a:off x="6008709" y="8484809"/>
            <a:ext cx="6270581" cy="1017524"/>
          </a:xfrm>
          <a:prstGeom prst="rect">
            <a:avLst/>
          </a:prstGeom>
          <a:noFill/>
          <a:ln>
            <a:noFill/>
          </a:ln>
        </p:spPr>
        <p:txBody>
          <a:bodyPr anchorCtr="0" anchor="t" bIns="0" lIns="0" spcFirstLastPara="1" rIns="0" wrap="square" tIns="0">
            <a:spAutoFit/>
          </a:bodyPr>
          <a:lstStyle/>
          <a:p>
            <a:pPr indent="0" lvl="0" marL="0" marR="0" rtl="0" algn="ctr">
              <a:lnSpc>
                <a:spcPct val="90004"/>
              </a:lnSpc>
              <a:spcBef>
                <a:spcPts val="0"/>
              </a:spcBef>
              <a:spcAft>
                <a:spcPts val="0"/>
              </a:spcAft>
              <a:buNone/>
            </a:pPr>
            <a:r>
              <a:rPr b="0" i="0" lang="en-US" sz="8204" u="none" cap="none" strike="noStrike">
                <a:solidFill>
                  <a:srgbClr val="FEE000"/>
                </a:solidFill>
                <a:latin typeface="Arial"/>
                <a:ea typeface="Arial"/>
                <a:cs typeface="Arial"/>
                <a:sym typeface="Arial"/>
              </a:rPr>
              <a:t>BANANAOMICS</a:t>
            </a:r>
            <a:endParaRPr/>
          </a:p>
        </p:txBody>
      </p:sp>
      <p:sp>
        <p:nvSpPr>
          <p:cNvPr id="279" name="Google Shape;279;p17"/>
          <p:cNvSpPr txBox="1"/>
          <p:nvPr/>
        </p:nvSpPr>
        <p:spPr>
          <a:xfrm>
            <a:off x="2459558" y="3405505"/>
            <a:ext cx="12890475" cy="2310131"/>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US" sz="4299" u="none" cap="none" strike="noStrike">
                <a:solidFill>
                  <a:srgbClr val="FFFFFF"/>
                </a:solidFill>
                <a:latin typeface="Arial"/>
                <a:ea typeface="Arial"/>
                <a:cs typeface="Arial"/>
                <a:sym typeface="Arial"/>
              </a:rPr>
              <a:t>Visit </a:t>
            </a:r>
            <a:r>
              <a:rPr b="0" i="0" lang="en-US" sz="4299" u="sng" cap="none" strike="noStrike">
                <a:solidFill>
                  <a:srgbClr val="F8CF26"/>
                </a:solidFill>
                <a:latin typeface="Arial"/>
                <a:ea typeface="Arial"/>
                <a:cs typeface="Arial"/>
                <a:sym typeface="Arial"/>
              </a:rPr>
              <a:t>bananaomics.com</a:t>
            </a:r>
            <a:r>
              <a:rPr b="0" i="0" lang="en-US" sz="4299" u="none" cap="none" strike="noStrike">
                <a:solidFill>
                  <a:srgbClr val="FFFFFF"/>
                </a:solidFill>
                <a:latin typeface="Arial"/>
                <a:ea typeface="Arial"/>
                <a:cs typeface="Arial"/>
                <a:sym typeface="Arial"/>
              </a:rPr>
              <a:t> to purchase package deals with discount prices!</a:t>
            </a:r>
            <a:endParaRPr/>
          </a:p>
          <a:p>
            <a:pPr indent="0" lvl="0" marL="0" marR="0" rtl="0" algn="l">
              <a:lnSpc>
                <a:spcPct val="140009"/>
              </a:lnSpc>
              <a:spcBef>
                <a:spcPts val="0"/>
              </a:spcBef>
              <a:spcAft>
                <a:spcPts val="0"/>
              </a:spcAft>
              <a:buNone/>
            </a:pPr>
            <a:r>
              <a:t/>
            </a:r>
            <a:endParaRPr b="0" i="0" sz="4299" u="none" cap="none" strike="noStrike">
              <a:solidFill>
                <a:srgbClr val="FFFFFF"/>
              </a:solidFill>
              <a:latin typeface="Arial"/>
              <a:ea typeface="Arial"/>
              <a:cs typeface="Arial"/>
              <a:sym typeface="Arial"/>
            </a:endParaRPr>
          </a:p>
        </p:txBody>
      </p:sp>
      <p:sp>
        <p:nvSpPr>
          <p:cNvPr id="280" name="Google Shape;280;p17"/>
          <p:cNvSpPr txBox="1"/>
          <p:nvPr/>
        </p:nvSpPr>
        <p:spPr>
          <a:xfrm>
            <a:off x="893808" y="1238250"/>
            <a:ext cx="16365492" cy="1127125"/>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0" i="0" lang="en-US" sz="8799" u="none" cap="none" strike="noStrike">
                <a:solidFill>
                  <a:srgbClr val="FFFFFF"/>
                </a:solidFill>
                <a:latin typeface="League Spartan"/>
                <a:ea typeface="League Spartan"/>
                <a:cs typeface="League Spartan"/>
                <a:sym typeface="League Spartan"/>
              </a:rPr>
              <a:t>Enjoying The Content?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05"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b="0" l="0" r="0" t="0"/>
          <a:stretch/>
        </p:blipFill>
        <p:spPr>
          <a:xfrm>
            <a:off x="3371071" y="5298694"/>
            <a:ext cx="3767891" cy="4777041"/>
          </a:xfrm>
          <a:prstGeom prst="rect">
            <a:avLst/>
          </a:prstGeom>
          <a:noFill/>
          <a:ln>
            <a:noFill/>
          </a:ln>
        </p:spPr>
      </p:pic>
      <p:sp>
        <p:nvSpPr>
          <p:cNvPr id="107" name="Google Shape;107;p3"/>
          <p:cNvSpPr txBox="1"/>
          <p:nvPr/>
        </p:nvSpPr>
        <p:spPr>
          <a:xfrm>
            <a:off x="1028700" y="2384406"/>
            <a:ext cx="7276477" cy="1641729"/>
          </a:xfrm>
          <a:prstGeom prst="rect">
            <a:avLst/>
          </a:prstGeom>
          <a:noFill/>
          <a:ln>
            <a:noFill/>
          </a:ln>
        </p:spPr>
        <p:txBody>
          <a:bodyPr anchorCtr="0" anchor="t" bIns="0" lIns="0" spcFirstLastPara="1" rIns="0" wrap="square" tIns="0">
            <a:spAutoFit/>
          </a:bodyPr>
          <a:lstStyle/>
          <a:p>
            <a:pPr indent="0" lvl="0" marL="0" marR="0" rtl="0" algn="ctr">
              <a:lnSpc>
                <a:spcPct val="211999"/>
              </a:lnSpc>
              <a:spcBef>
                <a:spcPts val="0"/>
              </a:spcBef>
              <a:spcAft>
                <a:spcPts val="0"/>
              </a:spcAft>
              <a:buNone/>
            </a:pPr>
            <a:r>
              <a:rPr b="0" i="0" lang="en-US" sz="3150" u="none" cap="none" strike="noStrike">
                <a:solidFill>
                  <a:srgbClr val="000000"/>
                </a:solidFill>
                <a:latin typeface="Arial"/>
                <a:ea typeface="Arial"/>
                <a:cs typeface="Arial"/>
                <a:sym typeface="Arial"/>
              </a:rPr>
              <a:t>Economic Growth</a:t>
            </a:r>
            <a:endParaRPr/>
          </a:p>
          <a:p>
            <a:pPr indent="0" lvl="0" marL="0" marR="0" rtl="0" algn="ctr">
              <a:lnSpc>
                <a:spcPct val="211999"/>
              </a:lnSpc>
              <a:spcBef>
                <a:spcPts val="0"/>
              </a:spcBef>
              <a:spcAft>
                <a:spcPts val="0"/>
              </a:spcAft>
              <a:buNone/>
            </a:pPr>
            <a:r>
              <a:rPr b="0" i="0" lang="en-US" sz="3150" u="none" cap="none" strike="noStrike">
                <a:solidFill>
                  <a:srgbClr val="000000"/>
                </a:solidFill>
                <a:latin typeface="Arial"/>
                <a:ea typeface="Arial"/>
                <a:cs typeface="Arial"/>
                <a:sym typeface="Arial"/>
              </a:rPr>
              <a:t>Increase in real GDP over time.</a:t>
            </a:r>
            <a:endParaRPr/>
          </a:p>
        </p:txBody>
      </p:sp>
      <p:grpSp>
        <p:nvGrpSpPr>
          <p:cNvPr id="108" name="Google Shape;108;p3"/>
          <p:cNvGrpSpPr/>
          <p:nvPr/>
        </p:nvGrpSpPr>
        <p:grpSpPr>
          <a:xfrm>
            <a:off x="969289" y="352950"/>
            <a:ext cx="16349422" cy="1480087"/>
            <a:chOff x="0" y="171450"/>
            <a:chExt cx="21799229" cy="1973449"/>
          </a:xfrm>
        </p:grpSpPr>
        <p:sp>
          <p:nvSpPr>
            <p:cNvPr id="109" name="Google Shape;109;p3"/>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Economic Growth vs Development</a:t>
              </a:r>
              <a:endParaRPr/>
            </a:p>
          </p:txBody>
        </p:sp>
        <p:sp>
          <p:nvSpPr>
            <p:cNvPr id="110" name="Google Shape;110;p3"/>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1" name="Google Shape;111;p3"/>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112" name="Google Shape;112;p3"/>
          <p:cNvSpPr txBox="1"/>
          <p:nvPr/>
        </p:nvSpPr>
        <p:spPr>
          <a:xfrm>
            <a:off x="9982823" y="2349246"/>
            <a:ext cx="7276477" cy="6909054"/>
          </a:xfrm>
          <a:prstGeom prst="rect">
            <a:avLst/>
          </a:prstGeom>
          <a:noFill/>
          <a:ln>
            <a:noFill/>
          </a:ln>
        </p:spPr>
        <p:txBody>
          <a:bodyPr anchorCtr="0" anchor="t" bIns="0" lIns="0" spcFirstLastPara="1" rIns="0" wrap="square" tIns="0">
            <a:spAutoFit/>
          </a:bodyPr>
          <a:lstStyle/>
          <a:p>
            <a:pPr indent="0" lvl="0" marL="0" marR="0" rtl="0" algn="ctr">
              <a:lnSpc>
                <a:spcPct val="211999"/>
              </a:lnSpc>
              <a:spcBef>
                <a:spcPts val="0"/>
              </a:spcBef>
              <a:spcAft>
                <a:spcPts val="0"/>
              </a:spcAft>
              <a:buNone/>
            </a:pPr>
            <a:r>
              <a:rPr b="0" i="0" lang="en-US" sz="3150" u="none" cap="none" strike="noStrike">
                <a:solidFill>
                  <a:srgbClr val="000000"/>
                </a:solidFill>
                <a:latin typeface="Arial"/>
                <a:ea typeface="Arial"/>
                <a:cs typeface="Arial"/>
                <a:sym typeface="Arial"/>
              </a:rPr>
              <a:t>Economic Development</a:t>
            </a:r>
            <a:endParaRPr/>
          </a:p>
          <a:p>
            <a:pPr indent="0" lvl="0" marL="0" marR="0" rtl="0" algn="ctr">
              <a:lnSpc>
                <a:spcPct val="212040"/>
              </a:lnSpc>
              <a:spcBef>
                <a:spcPts val="0"/>
              </a:spcBef>
              <a:spcAft>
                <a:spcPts val="0"/>
              </a:spcAft>
              <a:buNone/>
            </a:pPr>
            <a:r>
              <a:rPr b="0" i="0" lang="en-US" sz="2799" u="none" cap="none" strike="noStrike">
                <a:solidFill>
                  <a:srgbClr val="000000"/>
                </a:solidFill>
                <a:latin typeface="Arial"/>
                <a:ea typeface="Arial"/>
                <a:cs typeface="Arial"/>
                <a:sym typeface="Arial"/>
              </a:rPr>
              <a:t>A multidimensional concept involving a sustained increase in living standards that implies higher levels of income and thus greater access to goods and services, better education and health, a better environment to live in as well as individual empowerment.</a:t>
            </a:r>
            <a:endParaRPr/>
          </a:p>
          <a:p>
            <a:pPr indent="0" lvl="0" marL="0" marR="0" rtl="0" algn="ctr">
              <a:lnSpc>
                <a:spcPct val="238585"/>
              </a:lnSpc>
              <a:spcBef>
                <a:spcPts val="0"/>
              </a:spcBef>
              <a:spcAft>
                <a:spcPts val="0"/>
              </a:spcAft>
              <a:buNone/>
            </a:pPr>
            <a:r>
              <a:t/>
            </a:r>
            <a:endParaRPr b="0" i="0" sz="2799"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16"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b="0" l="0" r="0" t="0"/>
          <a:stretch/>
        </p:blipFill>
        <p:spPr>
          <a:xfrm>
            <a:off x="13062857" y="4025265"/>
            <a:ext cx="5225143" cy="4114800"/>
          </a:xfrm>
          <a:prstGeom prst="rect">
            <a:avLst/>
          </a:prstGeom>
          <a:noFill/>
          <a:ln>
            <a:noFill/>
          </a:ln>
        </p:spPr>
      </p:pic>
      <p:pic>
        <p:nvPicPr>
          <p:cNvPr id="118" name="Google Shape;118;p4"/>
          <p:cNvPicPr preferRelativeResize="0"/>
          <p:nvPr/>
        </p:nvPicPr>
        <p:blipFill rotWithShape="1">
          <a:blip r:embed="rId4">
            <a:alphaModFix/>
          </a:blip>
          <a:srcRect b="0" l="0" r="0" t="0"/>
          <a:stretch/>
        </p:blipFill>
        <p:spPr>
          <a:xfrm>
            <a:off x="0" y="3750947"/>
            <a:ext cx="4819191" cy="3825233"/>
          </a:xfrm>
          <a:prstGeom prst="rect">
            <a:avLst/>
          </a:prstGeom>
          <a:noFill/>
          <a:ln>
            <a:noFill/>
          </a:ln>
        </p:spPr>
      </p:pic>
      <p:pic>
        <p:nvPicPr>
          <p:cNvPr id="119" name="Google Shape;119;p4"/>
          <p:cNvPicPr preferRelativeResize="0"/>
          <p:nvPr/>
        </p:nvPicPr>
        <p:blipFill rotWithShape="1">
          <a:blip r:embed="rId5">
            <a:alphaModFix/>
          </a:blip>
          <a:srcRect b="0" l="0" r="0" t="0"/>
          <a:stretch/>
        </p:blipFill>
        <p:spPr>
          <a:xfrm>
            <a:off x="5573948" y="6082665"/>
            <a:ext cx="1356377" cy="4114800"/>
          </a:xfrm>
          <a:prstGeom prst="rect">
            <a:avLst/>
          </a:prstGeom>
          <a:noFill/>
          <a:ln>
            <a:noFill/>
          </a:ln>
        </p:spPr>
      </p:pic>
      <p:pic>
        <p:nvPicPr>
          <p:cNvPr id="120" name="Google Shape;120;p4"/>
          <p:cNvPicPr preferRelativeResize="0"/>
          <p:nvPr/>
        </p:nvPicPr>
        <p:blipFill rotWithShape="1">
          <a:blip r:embed="rId6">
            <a:alphaModFix/>
          </a:blip>
          <a:srcRect b="0" l="0" r="0" t="0"/>
          <a:stretch/>
        </p:blipFill>
        <p:spPr>
          <a:xfrm>
            <a:off x="8708571" y="6082665"/>
            <a:ext cx="4354286" cy="4114800"/>
          </a:xfrm>
          <a:prstGeom prst="rect">
            <a:avLst/>
          </a:prstGeom>
          <a:noFill/>
          <a:ln>
            <a:noFill/>
          </a:ln>
        </p:spPr>
      </p:pic>
      <p:sp>
        <p:nvSpPr>
          <p:cNvPr id="121" name="Google Shape;121;p4"/>
          <p:cNvSpPr txBox="1"/>
          <p:nvPr/>
        </p:nvSpPr>
        <p:spPr>
          <a:xfrm>
            <a:off x="903063" y="1652062"/>
            <a:ext cx="16481874" cy="18177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Development was formerly measured traditionally using real GDP with the understanding that increases in income lead to development. However, now we understand that access to food, water, shelter, education, and healthcare are more important.</a:t>
            </a:r>
            <a:endParaRPr/>
          </a:p>
        </p:txBody>
      </p:sp>
      <p:grpSp>
        <p:nvGrpSpPr>
          <p:cNvPr id="122" name="Google Shape;122;p4"/>
          <p:cNvGrpSpPr/>
          <p:nvPr/>
        </p:nvGrpSpPr>
        <p:grpSpPr>
          <a:xfrm>
            <a:off x="1028700" y="352950"/>
            <a:ext cx="16349422" cy="1480087"/>
            <a:chOff x="0" y="171450"/>
            <a:chExt cx="21799229" cy="1973449"/>
          </a:xfrm>
        </p:grpSpPr>
        <p:sp>
          <p:nvSpPr>
            <p:cNvPr id="123" name="Google Shape;123;p4"/>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Economic Development</a:t>
              </a:r>
              <a:endParaRPr/>
            </a:p>
          </p:txBody>
        </p:sp>
        <p:sp>
          <p:nvSpPr>
            <p:cNvPr id="124" name="Google Shape;124;p4"/>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4"/>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29" name="Shape 129"/>
        <p:cNvGrpSpPr/>
        <p:nvPr/>
      </p:nvGrpSpPr>
      <p:grpSpPr>
        <a:xfrm>
          <a:off x="0" y="0"/>
          <a:ext cx="0" cy="0"/>
          <a:chOff x="0" y="0"/>
          <a:chExt cx="0" cy="0"/>
        </a:xfrm>
      </p:grpSpPr>
      <p:sp>
        <p:nvSpPr>
          <p:cNvPr id="130" name="Google Shape;130;p5"/>
          <p:cNvSpPr txBox="1"/>
          <p:nvPr/>
        </p:nvSpPr>
        <p:spPr>
          <a:xfrm>
            <a:off x="903063" y="1652062"/>
            <a:ext cx="16481874" cy="24273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What is sustainable development?</a:t>
            </a:r>
            <a:endParaRPr/>
          </a:p>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Refers to the degree to which the current generation is able to meet its needs today but still conserve resources for the sake of future generations.</a:t>
            </a:r>
            <a:endParaRPr/>
          </a:p>
          <a:p>
            <a:pPr indent="0" lvl="0" marL="0" marR="0" rtl="0" algn="ctr">
              <a:lnSpc>
                <a:spcPct val="174026"/>
              </a:lnSpc>
              <a:spcBef>
                <a:spcPts val="0"/>
              </a:spcBef>
              <a:spcAft>
                <a:spcPts val="0"/>
              </a:spcAft>
              <a:buNone/>
            </a:pPr>
            <a:r>
              <a:t/>
            </a:r>
            <a:endParaRPr b="0" i="0" sz="2799" u="none" cap="none" strike="noStrike">
              <a:solidFill>
                <a:srgbClr val="000000"/>
              </a:solidFill>
              <a:latin typeface="Arial"/>
              <a:ea typeface="Arial"/>
              <a:cs typeface="Arial"/>
              <a:sym typeface="Arial"/>
            </a:endParaRPr>
          </a:p>
        </p:txBody>
      </p:sp>
      <p:grpSp>
        <p:nvGrpSpPr>
          <p:cNvPr id="131" name="Google Shape;131;p5"/>
          <p:cNvGrpSpPr/>
          <p:nvPr/>
        </p:nvGrpSpPr>
        <p:grpSpPr>
          <a:xfrm>
            <a:off x="1028700" y="352950"/>
            <a:ext cx="16349422" cy="1480087"/>
            <a:chOff x="0" y="171450"/>
            <a:chExt cx="21799229" cy="1973449"/>
          </a:xfrm>
        </p:grpSpPr>
        <p:sp>
          <p:nvSpPr>
            <p:cNvPr id="132" name="Google Shape;132;p5"/>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Sustainable Development</a:t>
              </a:r>
              <a:endParaRPr/>
            </a:p>
          </p:txBody>
        </p:sp>
        <p:sp>
          <p:nvSpPr>
            <p:cNvPr id="133" name="Google Shape;133;p5"/>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5"/>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135" name="Google Shape;135;p5"/>
          <p:cNvSpPr txBox="1"/>
          <p:nvPr/>
        </p:nvSpPr>
        <p:spPr>
          <a:xfrm>
            <a:off x="962474" y="4962525"/>
            <a:ext cx="16481874" cy="18177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The United Nations have developed an important guideline for sustainable development called the Sustainable Development Goals (SDGs). </a:t>
            </a:r>
            <a:endParaRPr/>
          </a:p>
          <a:p>
            <a:pPr indent="0" lvl="0" marL="0" marR="0" rtl="0" algn="ctr">
              <a:lnSpc>
                <a:spcPct val="174026"/>
              </a:lnSpc>
              <a:spcBef>
                <a:spcPts val="0"/>
              </a:spcBef>
              <a:spcAft>
                <a:spcPts val="0"/>
              </a:spcAft>
              <a:buNone/>
            </a:pPr>
            <a:r>
              <a:t/>
            </a:r>
            <a:endParaRPr b="0" i="0" sz="2799" u="none" cap="none" strike="noStrike">
              <a:solidFill>
                <a:srgbClr val="000000"/>
              </a:solidFill>
              <a:latin typeface="Arial"/>
              <a:ea typeface="Arial"/>
              <a:cs typeface="Arial"/>
              <a:sym typeface="Arial"/>
            </a:endParaRPr>
          </a:p>
        </p:txBody>
      </p:sp>
      <p:pic>
        <p:nvPicPr>
          <p:cNvPr id="136" name="Google Shape;136;p5"/>
          <p:cNvPicPr preferRelativeResize="0"/>
          <p:nvPr/>
        </p:nvPicPr>
        <p:blipFill rotWithShape="1">
          <a:blip r:embed="rId3">
            <a:alphaModFix/>
          </a:blip>
          <a:srcRect b="0" l="0" r="0" t="0"/>
          <a:stretch/>
        </p:blipFill>
        <p:spPr>
          <a:xfrm>
            <a:off x="7108528" y="6498984"/>
            <a:ext cx="4070944" cy="36089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6">
            <a:hlinkClick r:id="rId3"/>
          </p:cNvPr>
          <p:cNvPicPr preferRelativeResize="0"/>
          <p:nvPr/>
        </p:nvPicPr>
        <p:blipFill rotWithShape="1">
          <a:blip r:embed="rId4">
            <a:alphaModFix/>
          </a:blip>
          <a:srcRect b="0" l="0" r="0" t="0"/>
          <a:stretch/>
        </p:blipFill>
        <p:spPr>
          <a:xfrm>
            <a:off x="6220519" y="3086100"/>
            <a:ext cx="5846963" cy="4114800"/>
          </a:xfrm>
          <a:prstGeom prst="rect">
            <a:avLst/>
          </a:prstGeom>
          <a:noFill/>
          <a:ln>
            <a:noFill/>
          </a:ln>
        </p:spPr>
      </p:pic>
      <p:sp>
        <p:nvSpPr>
          <p:cNvPr id="142" name="Google Shape;142;p6"/>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143" name="Google Shape;143;p6"/>
          <p:cNvSpPr txBox="1"/>
          <p:nvPr/>
        </p:nvSpPr>
        <p:spPr>
          <a:xfrm>
            <a:off x="6251786" y="7655446"/>
            <a:ext cx="5784428" cy="1397001"/>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0" i="0" lang="en-US" sz="1999" u="none" cap="none" strike="noStrike">
                <a:solidFill>
                  <a:srgbClr val="000000"/>
                </a:solidFill>
                <a:latin typeface="Arimo"/>
                <a:ea typeface="Arimo"/>
                <a:cs typeface="Arimo"/>
                <a:sym typeface="Arimo"/>
              </a:rPr>
              <a:t>Do you know all 17 SDGs?</a:t>
            </a:r>
            <a:endParaRPr/>
          </a:p>
          <a:p>
            <a:pPr indent="0" lvl="0" marL="0" marR="0" rtl="0" algn="ctr">
              <a:lnSpc>
                <a:spcPct val="140020"/>
              </a:lnSpc>
              <a:spcBef>
                <a:spcPts val="0"/>
              </a:spcBef>
              <a:spcAft>
                <a:spcPts val="0"/>
              </a:spcAft>
              <a:buNone/>
            </a:pPr>
            <a:r>
              <a:t/>
            </a:r>
            <a:endParaRPr b="0" i="0" sz="1999" u="none" cap="none" strike="noStrike">
              <a:solidFill>
                <a:srgbClr val="000000"/>
              </a:solidFill>
              <a:latin typeface="Arimo"/>
              <a:ea typeface="Arimo"/>
              <a:cs typeface="Arimo"/>
              <a:sym typeface="Arimo"/>
            </a:endParaRPr>
          </a:p>
          <a:p>
            <a:pPr indent="0" lvl="0" marL="0" marR="0" rtl="0" algn="ctr">
              <a:lnSpc>
                <a:spcPct val="140020"/>
              </a:lnSpc>
              <a:spcBef>
                <a:spcPts val="0"/>
              </a:spcBef>
              <a:spcAft>
                <a:spcPts val="0"/>
              </a:spcAft>
              <a:buNone/>
            </a:pPr>
            <a:r>
              <a:t/>
            </a:r>
            <a:endParaRPr b="0" i="0" sz="1999" u="none" cap="none" strike="noStrike">
              <a:solidFill>
                <a:srgbClr val="000000"/>
              </a:solidFill>
              <a:latin typeface="Arimo"/>
              <a:ea typeface="Arimo"/>
              <a:cs typeface="Arimo"/>
              <a:sym typeface="Arimo"/>
            </a:endParaRPr>
          </a:p>
          <a:p>
            <a:pPr indent="0" lvl="0" marL="0" marR="0" rtl="0" algn="ctr">
              <a:lnSpc>
                <a:spcPct val="140020"/>
              </a:lnSpc>
              <a:spcBef>
                <a:spcPts val="0"/>
              </a:spcBef>
              <a:spcAft>
                <a:spcPts val="0"/>
              </a:spcAft>
              <a:buNone/>
            </a:pPr>
            <a:r>
              <a:rPr b="0" i="0" lang="en-US" sz="1999" u="none" cap="none" strike="noStrike">
                <a:solidFill>
                  <a:srgbClr val="000000"/>
                </a:solidFill>
                <a:latin typeface="Arimo"/>
                <a:ea typeface="Arimo"/>
                <a:cs typeface="Arimo"/>
                <a:sym typeface="Arimo"/>
              </a:rPr>
              <a:t>United Nations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7F7"/>
        </a:solidFill>
      </p:bgPr>
    </p:bg>
    <p:spTree>
      <p:nvGrpSpPr>
        <p:cNvPr id="147" name="Shape 147"/>
        <p:cNvGrpSpPr/>
        <p:nvPr/>
      </p:nvGrpSpPr>
      <p:grpSpPr>
        <a:xfrm>
          <a:off x="0" y="0"/>
          <a:ext cx="0" cy="0"/>
          <a:chOff x="0" y="0"/>
          <a:chExt cx="0" cy="0"/>
        </a:xfrm>
      </p:grpSpPr>
      <p:pic>
        <p:nvPicPr>
          <p:cNvPr id="148" name="Google Shape;148;p7">
            <a:hlinkClick r:id="rId3"/>
          </p:cNvPr>
          <p:cNvPicPr preferRelativeResize="0"/>
          <p:nvPr/>
        </p:nvPicPr>
        <p:blipFill rotWithShape="1">
          <a:blip r:embed="rId4">
            <a:alphaModFix/>
          </a:blip>
          <a:srcRect b="0" l="0" r="0" t="0"/>
          <a:stretch/>
        </p:blipFill>
        <p:spPr>
          <a:xfrm>
            <a:off x="6107972" y="5938400"/>
            <a:ext cx="6072056" cy="1730536"/>
          </a:xfrm>
          <a:prstGeom prst="rect">
            <a:avLst/>
          </a:prstGeom>
          <a:noFill/>
          <a:ln>
            <a:noFill/>
          </a:ln>
        </p:spPr>
      </p:pic>
      <p:sp>
        <p:nvSpPr>
          <p:cNvPr id="149" name="Google Shape;149;p7"/>
          <p:cNvSpPr txBox="1"/>
          <p:nvPr/>
        </p:nvSpPr>
        <p:spPr>
          <a:xfrm>
            <a:off x="903063" y="1652062"/>
            <a:ext cx="16481874" cy="598552"/>
          </a:xfrm>
          <a:prstGeom prst="rect">
            <a:avLst/>
          </a:prstGeom>
          <a:noFill/>
          <a:ln>
            <a:noFill/>
          </a:ln>
        </p:spPr>
        <p:txBody>
          <a:bodyPr anchorCtr="0" anchor="t" bIns="0" lIns="0" spcFirstLastPara="1" rIns="0" wrap="square" tIns="0">
            <a:spAutoFit/>
          </a:bodyPr>
          <a:lstStyle/>
          <a:p>
            <a:pPr indent="0" lvl="0" marL="0" marR="0" rtl="0" algn="ctr">
              <a:lnSpc>
                <a:spcPct val="174026"/>
              </a:lnSpc>
              <a:spcBef>
                <a:spcPts val="0"/>
              </a:spcBef>
              <a:spcAft>
                <a:spcPts val="0"/>
              </a:spcAft>
              <a:buNone/>
            </a:pPr>
            <a:r>
              <a:rPr b="0" i="0" lang="en-US" sz="2799" u="none" cap="none" strike="noStrike">
                <a:solidFill>
                  <a:srgbClr val="000000"/>
                </a:solidFill>
                <a:latin typeface="Arial"/>
                <a:ea typeface="Arial"/>
                <a:cs typeface="Arial"/>
                <a:sym typeface="Arial"/>
              </a:rPr>
              <a:t>Explore the 17 Sustainable Development goals below. </a:t>
            </a:r>
            <a:endParaRPr/>
          </a:p>
        </p:txBody>
      </p:sp>
      <p:grpSp>
        <p:nvGrpSpPr>
          <p:cNvPr id="150" name="Google Shape;150;p7"/>
          <p:cNvGrpSpPr/>
          <p:nvPr/>
        </p:nvGrpSpPr>
        <p:grpSpPr>
          <a:xfrm>
            <a:off x="1028700" y="352950"/>
            <a:ext cx="16349422" cy="1480087"/>
            <a:chOff x="0" y="171450"/>
            <a:chExt cx="21799229" cy="1973449"/>
          </a:xfrm>
        </p:grpSpPr>
        <p:sp>
          <p:nvSpPr>
            <p:cNvPr id="151" name="Google Shape;151;p7"/>
            <p:cNvSpPr txBox="1"/>
            <p:nvPr/>
          </p:nvSpPr>
          <p:spPr>
            <a:xfrm>
              <a:off x="0" y="171450"/>
              <a:ext cx="21799229" cy="1289050"/>
            </a:xfrm>
            <a:prstGeom prst="rect">
              <a:avLst/>
            </a:prstGeom>
            <a:noFill/>
            <a:ln>
              <a:noFill/>
            </a:ln>
          </p:spPr>
          <p:txBody>
            <a:bodyPr anchorCtr="0" anchor="t" bIns="0" lIns="0" spcFirstLastPara="1" rIns="0" wrap="square" tIns="0">
              <a:spAutoFit/>
            </a:bodyPr>
            <a:lstStyle/>
            <a:p>
              <a:pPr indent="0" lvl="0" marL="0" marR="0" rtl="0" algn="ctr">
                <a:lnSpc>
                  <a:spcPct val="94986"/>
                </a:lnSpc>
                <a:spcBef>
                  <a:spcPts val="0"/>
                </a:spcBef>
                <a:spcAft>
                  <a:spcPts val="0"/>
                </a:spcAft>
                <a:buNone/>
              </a:pPr>
              <a:r>
                <a:rPr b="0" i="0" lang="en-US" sz="7200" u="none" cap="none" strike="noStrike">
                  <a:solidFill>
                    <a:srgbClr val="000000"/>
                  </a:solidFill>
                  <a:latin typeface="League Spartan"/>
                  <a:ea typeface="League Spartan"/>
                  <a:cs typeface="League Spartan"/>
                  <a:sym typeface="League Spartan"/>
                </a:rPr>
                <a:t>SDG Inquiry</a:t>
              </a:r>
              <a:endParaRPr/>
            </a:p>
          </p:txBody>
        </p:sp>
        <p:sp>
          <p:nvSpPr>
            <p:cNvPr id="152" name="Google Shape;152;p7"/>
            <p:cNvSpPr txBox="1"/>
            <p:nvPr/>
          </p:nvSpPr>
          <p:spPr>
            <a:xfrm>
              <a:off x="0" y="1657219"/>
              <a:ext cx="21799229" cy="487680"/>
            </a:xfrm>
            <a:prstGeom prst="rect">
              <a:avLst/>
            </a:prstGeom>
            <a:noFill/>
            <a:ln>
              <a:noFill/>
            </a:ln>
          </p:spPr>
          <p:txBody>
            <a:bodyPr anchorCtr="0" anchor="t" bIns="0" lIns="0" spcFirstLastPara="1" rIns="0" wrap="square" tIns="0">
              <a:spAutoFit/>
            </a:bodyPr>
            <a:lstStyle/>
            <a:p>
              <a:pPr indent="0" lvl="0" marL="0" marR="0" rtl="0" algn="l">
                <a:lnSpc>
                  <a:spcPct val="167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7"/>
          <p:cNvSpPr txBox="1"/>
          <p:nvPr/>
        </p:nvSpPr>
        <p:spPr>
          <a:xfrm>
            <a:off x="-1863514" y="10069830"/>
            <a:ext cx="5784428" cy="217170"/>
          </a:xfrm>
          <a:prstGeom prst="rect">
            <a:avLst/>
          </a:prstGeom>
          <a:noFill/>
          <a:ln>
            <a:noFill/>
          </a:ln>
        </p:spPr>
        <p:txBody>
          <a:bodyPr anchorCtr="0" anchor="t" bIns="0" lIns="0" spcFirstLastPara="1" rIns="0" wrap="square" tIns="0">
            <a:spAutoFit/>
          </a:bodyPr>
          <a:lstStyle/>
          <a:p>
            <a:pPr indent="0" lvl="0" marL="0" marR="0" rtl="0" algn="ctr">
              <a:lnSpc>
                <a:spcPct val="139916"/>
              </a:lnSpc>
              <a:spcBef>
                <a:spcPts val="0"/>
              </a:spcBef>
              <a:spcAft>
                <a:spcPts val="0"/>
              </a:spcAft>
              <a:buNone/>
            </a:pPr>
            <a:r>
              <a:rPr b="0" i="0" lang="en-US" sz="1200" u="none" cap="none" strike="noStrike">
                <a:solidFill>
                  <a:srgbClr val="000000"/>
                </a:solidFill>
                <a:latin typeface="Arimo"/>
                <a:ea typeface="Arimo"/>
                <a:cs typeface="Arimo"/>
                <a:sym typeface="Arimo"/>
              </a:rPr>
              <a:t>Copyright Bananaomics</a:t>
            </a:r>
            <a:endParaRPr/>
          </a:p>
        </p:txBody>
      </p:sp>
      <p:sp>
        <p:nvSpPr>
          <p:cNvPr id="154" name="Google Shape;154;p7"/>
          <p:cNvSpPr txBox="1"/>
          <p:nvPr/>
        </p:nvSpPr>
        <p:spPr>
          <a:xfrm>
            <a:off x="962474" y="7897536"/>
            <a:ext cx="16481874" cy="1817752"/>
          </a:xfrm>
          <a:prstGeom prst="rect">
            <a:avLst/>
          </a:prstGeom>
          <a:noFill/>
          <a:ln>
            <a:noFill/>
          </a:ln>
        </p:spPr>
        <p:txBody>
          <a:bodyPr anchorCtr="0" anchor="t" bIns="0" lIns="0" spcFirstLastPara="1" rIns="0" wrap="square" tIns="0">
            <a:spAutoFit/>
          </a:bodyPr>
          <a:lstStyle/>
          <a:p>
            <a:pPr indent="-302258" lvl="1" marL="604516" marR="0" rtl="0" algn="l">
              <a:lnSpc>
                <a:spcPct val="174026"/>
              </a:lnSpc>
              <a:spcBef>
                <a:spcPts val="0"/>
              </a:spcBef>
              <a:spcAft>
                <a:spcPts val="0"/>
              </a:spcAft>
              <a:buClr>
                <a:srgbClr val="000000"/>
              </a:buClr>
              <a:buSzPts val="2799"/>
              <a:buFont typeface="Arial"/>
              <a:buChar char="•"/>
            </a:pPr>
            <a:r>
              <a:rPr b="0" i="0" lang="en-US" sz="2799" u="none" cap="none" strike="noStrike">
                <a:solidFill>
                  <a:srgbClr val="000000"/>
                </a:solidFill>
                <a:latin typeface="Arial"/>
                <a:ea typeface="Arial"/>
                <a:cs typeface="Arial"/>
                <a:sym typeface="Arial"/>
              </a:rPr>
              <a:t> Attempt to categorize them</a:t>
            </a:r>
            <a:endParaRPr/>
          </a:p>
          <a:p>
            <a:pPr indent="-302258" lvl="1" marL="604516" marR="0" rtl="0" algn="l">
              <a:lnSpc>
                <a:spcPct val="174026"/>
              </a:lnSpc>
              <a:spcBef>
                <a:spcPts val="0"/>
              </a:spcBef>
              <a:spcAft>
                <a:spcPts val="0"/>
              </a:spcAft>
              <a:buClr>
                <a:srgbClr val="000000"/>
              </a:buClr>
              <a:buSzPts val="2799"/>
              <a:buFont typeface="Arial"/>
              <a:buChar char="•"/>
            </a:pPr>
            <a:r>
              <a:rPr b="0" i="0" lang="en-US" sz="2799" u="none" cap="none" strike="noStrike">
                <a:solidFill>
                  <a:srgbClr val="000000"/>
                </a:solidFill>
                <a:latin typeface="Arial"/>
                <a:ea typeface="Arial"/>
                <a:cs typeface="Arial"/>
                <a:sym typeface="Arial"/>
              </a:rPr>
              <a:t> Rank your top 10 SDGs by level of importance. </a:t>
            </a:r>
            <a:endParaRPr/>
          </a:p>
          <a:p>
            <a:pPr indent="-302258" lvl="1" marL="604516" marR="0" rtl="0" algn="l">
              <a:lnSpc>
                <a:spcPct val="174026"/>
              </a:lnSpc>
              <a:spcBef>
                <a:spcPts val="0"/>
              </a:spcBef>
              <a:spcAft>
                <a:spcPts val="0"/>
              </a:spcAft>
              <a:buClr>
                <a:srgbClr val="000000"/>
              </a:buClr>
              <a:buSzPts val="2799"/>
              <a:buFont typeface="Arial"/>
              <a:buChar char="•"/>
            </a:pPr>
            <a:r>
              <a:rPr b="0" i="0" lang="en-US" sz="2799" u="none" cap="none" strike="noStrike">
                <a:solidFill>
                  <a:srgbClr val="000000"/>
                </a:solidFill>
                <a:latin typeface="Arial"/>
                <a:ea typeface="Arial"/>
                <a:cs typeface="Arial"/>
                <a:sym typeface="Arial"/>
              </a:rPr>
              <a:t> Provide a small 1 paragraph description of why you ranked them the way you did.</a:t>
            </a:r>
            <a:endParaRPr/>
          </a:p>
        </p:txBody>
      </p:sp>
      <p:pic>
        <p:nvPicPr>
          <p:cNvPr id="155" name="Google Shape;155;p7"/>
          <p:cNvPicPr preferRelativeResize="0"/>
          <p:nvPr/>
        </p:nvPicPr>
        <p:blipFill rotWithShape="1">
          <a:blip r:embed="rId5">
            <a:alphaModFix/>
          </a:blip>
          <a:srcRect b="0" l="0" r="0" t="0"/>
          <a:stretch/>
        </p:blipFill>
        <p:spPr>
          <a:xfrm>
            <a:off x="5545811" y="2780854"/>
            <a:ext cx="7315200" cy="29809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g2fccfadf8ae_0_3"/>
          <p:cNvPicPr preferRelativeResize="0"/>
          <p:nvPr/>
        </p:nvPicPr>
        <p:blipFill>
          <a:blip r:embed="rId3">
            <a:alphaModFix/>
          </a:blip>
          <a:stretch>
            <a:fillRect/>
          </a:stretch>
        </p:blipFill>
        <p:spPr>
          <a:xfrm>
            <a:off x="218675" y="1197175"/>
            <a:ext cx="17154100" cy="7616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fccfadf8ae_0_7">
            <a:hlinkClick r:id="rId3"/>
          </p:cNvPr>
          <p:cNvSpPr txBox="1"/>
          <p:nvPr/>
        </p:nvSpPr>
        <p:spPr>
          <a:xfrm>
            <a:off x="4768450" y="3777250"/>
            <a:ext cx="111444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u="sng">
                <a:solidFill>
                  <a:schemeClr val="hlink"/>
                </a:solidFill>
                <a:hlinkClick r:id="rId4"/>
              </a:rPr>
              <a:t>https://www.youtube.com/watch?v=pgNLonYOc9s&amp;t=83s</a:t>
            </a:r>
            <a:endParaRPr sz="29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